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673" r:id="rId3"/>
    <p:sldId id="675" r:id="rId4"/>
    <p:sldId id="656" r:id="rId5"/>
    <p:sldId id="657" r:id="rId6"/>
    <p:sldId id="670" r:id="rId7"/>
    <p:sldId id="659" r:id="rId8"/>
    <p:sldId id="671" r:id="rId9"/>
    <p:sldId id="660" r:id="rId10"/>
    <p:sldId id="661" r:id="rId11"/>
    <p:sldId id="672" r:id="rId12"/>
    <p:sldId id="662" r:id="rId13"/>
    <p:sldId id="663" r:id="rId14"/>
    <p:sldId id="664" r:id="rId15"/>
    <p:sldId id="665" r:id="rId16"/>
    <p:sldId id="667" r:id="rId17"/>
    <p:sldId id="669" r:id="rId18"/>
    <p:sldId id="676" r:id="rId19"/>
    <p:sldId id="677" r:id="rId20"/>
    <p:sldId id="678" r:id="rId21"/>
    <p:sldId id="6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18" autoAdjust="0"/>
    <p:restoredTop sz="94660"/>
  </p:normalViewPr>
  <p:slideViewPr>
    <p:cSldViewPr>
      <p:cViewPr varScale="1">
        <p:scale>
          <a:sx n="64" d="100"/>
          <a:sy n="64" d="100"/>
        </p:scale>
        <p:origin x="-14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20E29F-20D3-4016-ABE4-A4CF3BFACB6E}" type="datetimeFigureOut">
              <a:rPr lang="en-US" smtClean="0"/>
              <a:pPr/>
              <a:t>12/24/2020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A0441-5A10-4C2A-993A-8D3FB57AE1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4</a:t>
            </a:fld>
            <a:endParaRPr lang="en-IN" altLang="en-US"/>
          </a:p>
        </p:txBody>
      </p:sp>
    </p:spTree>
    <p:extLst>
      <p:ext uri="{BB962C8B-B14F-4D97-AF65-F5344CB8AC3E}">
        <p14:creationId xmlns="" xmlns:p14="http://schemas.microsoft.com/office/powerpoint/2010/main" val="361008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13</a:t>
            </a:fld>
            <a:endParaRPr lang="en-IN" altLang="en-US"/>
          </a:p>
        </p:txBody>
      </p:sp>
    </p:spTree>
    <p:extLst>
      <p:ext uri="{BB962C8B-B14F-4D97-AF65-F5344CB8AC3E}">
        <p14:creationId xmlns="" xmlns:p14="http://schemas.microsoft.com/office/powerpoint/2010/main" val="5641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14</a:t>
            </a:fld>
            <a:endParaRPr lang="en-IN" altLang="en-US"/>
          </a:p>
        </p:txBody>
      </p:sp>
    </p:spTree>
    <p:extLst>
      <p:ext uri="{BB962C8B-B14F-4D97-AF65-F5344CB8AC3E}">
        <p14:creationId xmlns="" xmlns:p14="http://schemas.microsoft.com/office/powerpoint/2010/main" val="299191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15</a:t>
            </a:fld>
            <a:endParaRPr lang="en-IN" altLang="en-US"/>
          </a:p>
        </p:txBody>
      </p:sp>
    </p:spTree>
    <p:extLst>
      <p:ext uri="{BB962C8B-B14F-4D97-AF65-F5344CB8AC3E}">
        <p14:creationId xmlns="" xmlns:p14="http://schemas.microsoft.com/office/powerpoint/2010/main" val="40660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16</a:t>
            </a:fld>
            <a:endParaRPr lang="en-IN" altLang="en-US"/>
          </a:p>
        </p:txBody>
      </p:sp>
    </p:spTree>
    <p:extLst>
      <p:ext uri="{BB962C8B-B14F-4D97-AF65-F5344CB8AC3E}">
        <p14:creationId xmlns="" xmlns:p14="http://schemas.microsoft.com/office/powerpoint/2010/main" val="258840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17</a:t>
            </a:fld>
            <a:endParaRPr lang="en-IN" altLang="en-US"/>
          </a:p>
        </p:txBody>
      </p:sp>
    </p:spTree>
    <p:extLst>
      <p:ext uri="{BB962C8B-B14F-4D97-AF65-F5344CB8AC3E}">
        <p14:creationId xmlns="" xmlns:p14="http://schemas.microsoft.com/office/powerpoint/2010/main" val="48769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18</a:t>
            </a:fld>
            <a:endParaRPr lang="en-IN" altLang="en-US"/>
          </a:p>
        </p:txBody>
      </p:sp>
    </p:spTree>
    <p:extLst>
      <p:ext uri="{BB962C8B-B14F-4D97-AF65-F5344CB8AC3E}">
        <p14:creationId xmlns="" xmlns:p14="http://schemas.microsoft.com/office/powerpoint/2010/main" val="487699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19</a:t>
            </a:fld>
            <a:endParaRPr lang="en-IN" altLang="en-US"/>
          </a:p>
        </p:txBody>
      </p:sp>
    </p:spTree>
    <p:extLst>
      <p:ext uri="{BB962C8B-B14F-4D97-AF65-F5344CB8AC3E}">
        <p14:creationId xmlns="" xmlns:p14="http://schemas.microsoft.com/office/powerpoint/2010/main" val="48769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20</a:t>
            </a:fld>
            <a:endParaRPr lang="en-IN" altLang="en-US"/>
          </a:p>
        </p:txBody>
      </p:sp>
    </p:spTree>
    <p:extLst>
      <p:ext uri="{BB962C8B-B14F-4D97-AF65-F5344CB8AC3E}">
        <p14:creationId xmlns="" xmlns:p14="http://schemas.microsoft.com/office/powerpoint/2010/main" val="487699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21</a:t>
            </a:fld>
            <a:endParaRPr lang="en-IN" altLang="en-US"/>
          </a:p>
        </p:txBody>
      </p:sp>
    </p:spTree>
    <p:extLst>
      <p:ext uri="{BB962C8B-B14F-4D97-AF65-F5344CB8AC3E}">
        <p14:creationId xmlns="" xmlns:p14="http://schemas.microsoft.com/office/powerpoint/2010/main" val="48769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5</a:t>
            </a:fld>
            <a:endParaRPr lang="en-IN" altLang="en-US"/>
          </a:p>
        </p:txBody>
      </p:sp>
    </p:spTree>
    <p:extLst>
      <p:ext uri="{BB962C8B-B14F-4D97-AF65-F5344CB8AC3E}">
        <p14:creationId xmlns="" xmlns:p14="http://schemas.microsoft.com/office/powerpoint/2010/main" val="280340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6</a:t>
            </a:fld>
            <a:endParaRPr lang="en-IN" altLang="en-US"/>
          </a:p>
        </p:txBody>
      </p:sp>
    </p:spTree>
    <p:extLst>
      <p:ext uri="{BB962C8B-B14F-4D97-AF65-F5344CB8AC3E}">
        <p14:creationId xmlns="" xmlns:p14="http://schemas.microsoft.com/office/powerpoint/2010/main" val="37153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7</a:t>
            </a:fld>
            <a:endParaRPr lang="en-IN" altLang="en-US"/>
          </a:p>
        </p:txBody>
      </p:sp>
    </p:spTree>
    <p:extLst>
      <p:ext uri="{BB962C8B-B14F-4D97-AF65-F5344CB8AC3E}">
        <p14:creationId xmlns="" xmlns:p14="http://schemas.microsoft.com/office/powerpoint/2010/main" val="309679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8</a:t>
            </a:fld>
            <a:endParaRPr lang="en-IN" altLang="en-US"/>
          </a:p>
        </p:txBody>
      </p:sp>
    </p:spTree>
    <p:extLst>
      <p:ext uri="{BB962C8B-B14F-4D97-AF65-F5344CB8AC3E}">
        <p14:creationId xmlns="" xmlns:p14="http://schemas.microsoft.com/office/powerpoint/2010/main" val="249772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9</a:t>
            </a:fld>
            <a:endParaRPr lang="en-IN" altLang="en-US"/>
          </a:p>
        </p:txBody>
      </p:sp>
    </p:spTree>
    <p:extLst>
      <p:ext uri="{BB962C8B-B14F-4D97-AF65-F5344CB8AC3E}">
        <p14:creationId xmlns="" xmlns:p14="http://schemas.microsoft.com/office/powerpoint/2010/main" val="334903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10</a:t>
            </a:fld>
            <a:endParaRPr lang="en-IN" altLang="en-US"/>
          </a:p>
        </p:txBody>
      </p:sp>
    </p:spTree>
    <p:extLst>
      <p:ext uri="{BB962C8B-B14F-4D97-AF65-F5344CB8AC3E}">
        <p14:creationId xmlns="" xmlns:p14="http://schemas.microsoft.com/office/powerpoint/2010/main" val="21399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11</a:t>
            </a:fld>
            <a:endParaRPr lang="en-IN" altLang="en-US"/>
          </a:p>
        </p:txBody>
      </p:sp>
    </p:spTree>
    <p:extLst>
      <p:ext uri="{BB962C8B-B14F-4D97-AF65-F5344CB8AC3E}">
        <p14:creationId xmlns="" xmlns:p14="http://schemas.microsoft.com/office/powerpoint/2010/main" val="92292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12</a:t>
            </a:fld>
            <a:endParaRPr lang="en-IN" altLang="en-US"/>
          </a:p>
        </p:txBody>
      </p:sp>
    </p:spTree>
    <p:extLst>
      <p:ext uri="{BB962C8B-B14F-4D97-AF65-F5344CB8AC3E}">
        <p14:creationId xmlns="" xmlns:p14="http://schemas.microsoft.com/office/powerpoint/2010/main" val="4722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A614C0-BBCD-4D6D-9A2A-B9D8C04BAA2C}" type="datetimeFigureOut">
              <a:rPr lang="en-US" smtClean="0"/>
              <a:pPr/>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0147A-B6AC-411F-B8A2-0558425380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614C0-BBCD-4D6D-9A2A-B9D8C04BAA2C}" type="datetimeFigureOut">
              <a:rPr lang="en-US" smtClean="0"/>
              <a:pPr/>
              <a:t>12/24/2020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0147A-B6AC-411F-B8A2-0558425380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143116"/>
            <a:ext cx="7772400" cy="4303632"/>
          </a:xfrm>
        </p:spPr>
        <p:txBody>
          <a:bodyPr>
            <a:normAutofit fontScale="90000"/>
          </a:bodyPr>
          <a:lstStyle/>
          <a:p>
            <a:r>
              <a:rPr lang="en-IN" b="1" dirty="0" smtClean="0">
                <a:solidFill>
                  <a:srgbClr val="FFC000"/>
                </a:solidFill>
                <a:latin typeface="Algerian" panose="04020705040A02060702" pitchFamily="82" charset="0"/>
              </a:rPr>
              <a:t>GST: </a:t>
            </a:r>
            <a:r>
              <a:rPr lang="en-US" b="1" dirty="0" smtClean="0"/>
              <a:t>Rights &amp; Obligations of Assesses during Inspection, Access to Business Premises &amp; Summons:</a:t>
            </a:r>
            <a:r>
              <a:rPr lang="en-US" dirty="0" smtClean="0"/>
              <a:t/>
            </a:r>
            <a:br>
              <a:rPr lang="en-US" dirty="0" smtClean="0"/>
            </a:br>
            <a:r>
              <a:rPr lang="en-US" dirty="0" smtClean="0"/>
              <a:t/>
            </a:r>
            <a:br>
              <a:rPr lang="en-US" dirty="0" smtClean="0"/>
            </a:br>
            <a:r>
              <a:rPr lang="en-US" dirty="0" smtClean="0"/>
              <a:t>Burning Tax Issues in High Courts</a:t>
            </a:r>
            <a:br>
              <a:rPr lang="en-US" dirty="0" smtClean="0"/>
            </a:br>
            <a:endParaRPr lang="en-US" b="1" dirty="0">
              <a:solidFill>
                <a:srgbClr val="FFC000"/>
              </a:solidFill>
              <a:latin typeface="Algerian" panose="04020705040A02060702"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10</a:t>
            </a:fld>
            <a:endParaRPr lang="en-IN" altLang="en-US">
              <a:solidFill>
                <a:schemeClr val="bg1"/>
              </a:solidFill>
            </a:endParaRPr>
          </a:p>
        </p:txBody>
      </p:sp>
      <p:sp>
        <p:nvSpPr>
          <p:cNvPr id="8" name="Content Placeholder 2"/>
          <p:cNvSpPr txBox="1">
            <a:spLocks/>
          </p:cNvSpPr>
          <p:nvPr/>
        </p:nvSpPr>
        <p:spPr>
          <a:xfrm>
            <a:off x="467544" y="1081521"/>
            <a:ext cx="7343873"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Certain safeguards are provided in respect of power of search and seizure. These are:</a:t>
            </a:r>
          </a:p>
          <a:p>
            <a:pPr marL="571500" lvl="1" indent="-457200" algn="just">
              <a:lnSpc>
                <a:spcPct val="100000"/>
              </a:lnSpc>
              <a:spcBef>
                <a:spcPts val="450"/>
              </a:spcBef>
              <a:spcAft>
                <a:spcPts val="450"/>
              </a:spcAft>
              <a:buClr>
                <a:schemeClr val="tx2"/>
              </a:buClr>
              <a:buFont typeface="Wingdings" panose="05000000000000000000" pitchFamily="2" charset="2"/>
              <a:buChar char="ü"/>
              <a:defRPr/>
            </a:pPr>
            <a:r>
              <a:rPr lang="en-IN" sz="2800" dirty="0"/>
              <a:t> Seized goods or documents should not be retained beyond the period necessary for their examination;</a:t>
            </a:r>
          </a:p>
          <a:p>
            <a:pPr marL="571500" lvl="1" indent="-457200" algn="just">
              <a:lnSpc>
                <a:spcPct val="100000"/>
              </a:lnSpc>
              <a:spcBef>
                <a:spcPts val="450"/>
              </a:spcBef>
              <a:spcAft>
                <a:spcPts val="450"/>
              </a:spcAft>
              <a:buClr>
                <a:schemeClr val="tx2"/>
              </a:buClr>
              <a:buFont typeface="Wingdings" panose="05000000000000000000" pitchFamily="2" charset="2"/>
              <a:buChar char="ü"/>
              <a:defRPr/>
            </a:pPr>
            <a:r>
              <a:rPr lang="en-IN" sz="2800" dirty="0"/>
              <a:t> Provisional release of seized goods upon execution of Bond and furnishing of sufficient security or on payment of applicable tax, interest and penalty</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 xmlns:p14="http://schemas.microsoft.com/office/powerpoint/2010/main" val="133224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11</a:t>
            </a:fld>
            <a:endParaRPr lang="en-IN" altLang="en-US">
              <a:solidFill>
                <a:schemeClr val="bg1"/>
              </a:solidFill>
            </a:endParaRPr>
          </a:p>
        </p:txBody>
      </p:sp>
      <p:sp>
        <p:nvSpPr>
          <p:cNvPr id="8" name="Content Placeholder 2"/>
          <p:cNvSpPr txBox="1">
            <a:spLocks/>
          </p:cNvSpPr>
          <p:nvPr/>
        </p:nvSpPr>
        <p:spPr>
          <a:xfrm>
            <a:off x="395536" y="1196752"/>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Photocopies of the documents can be taken by the person from whose custody documents are seized;</a:t>
            </a:r>
          </a:p>
          <a:p>
            <a:pPr marL="114300" lvl="1" algn="just">
              <a:lnSpc>
                <a:spcPct val="100000"/>
              </a:lnSpc>
              <a:spcBef>
                <a:spcPts val="450"/>
              </a:spcBef>
              <a:spcAft>
                <a:spcPts val="450"/>
              </a:spcAft>
              <a:buClr>
                <a:schemeClr val="tx2"/>
              </a:buClr>
              <a:defRPr/>
            </a:pPr>
            <a:r>
              <a:rPr lang="en-IN" sz="2800" dirty="0"/>
              <a:t> • For seized goods, if a notice is not issued within six months of its seizure, goods shall be returned to the person from whose possession it was seized- Period of six months can be extended on justified grounds up to a maximum period of six months by a proper officer i.e. Principal Commissioner /Commissioner.</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 xmlns:p14="http://schemas.microsoft.com/office/powerpoint/2010/main" val="264399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12</a:t>
            </a:fld>
            <a:endParaRPr lang="en-IN" altLang="en-US">
              <a:solidFill>
                <a:schemeClr val="bg1"/>
              </a:solidFill>
            </a:endParaRPr>
          </a:p>
        </p:txBody>
      </p:sp>
      <p:sp>
        <p:nvSpPr>
          <p:cNvPr id="8" name="Content Placeholder 2"/>
          <p:cNvSpPr txBox="1">
            <a:spLocks/>
          </p:cNvSpPr>
          <p:nvPr/>
        </p:nvSpPr>
        <p:spPr>
          <a:xfrm>
            <a:off x="395537" y="1311399"/>
            <a:ext cx="6157664"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An inventory of seized goods shall be made by the seizing officer;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Certain categories of goods to be specified by Notification(such as perishable, hazardous nature goods etc.) can be disposed of immediately after seizure; </a:t>
            </a:r>
          </a:p>
        </p:txBody>
      </p:sp>
    </p:spTree>
    <p:extLst>
      <p:ext uri="{BB962C8B-B14F-4D97-AF65-F5344CB8AC3E}">
        <p14:creationId xmlns="" xmlns:p14="http://schemas.microsoft.com/office/powerpoint/2010/main" val="67902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8" name="Content Placeholder 2"/>
          <p:cNvSpPr txBox="1">
            <a:spLocks/>
          </p:cNvSpPr>
          <p:nvPr/>
        </p:nvSpPr>
        <p:spPr>
          <a:xfrm>
            <a:off x="395537" y="980728"/>
            <a:ext cx="4464495" cy="488600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  Certain basic guidelines to be observed during search: –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No search of premises should be carried out without a valid search warrant issued by the proper officer.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There should invariably be a lady officer accompanying the search team to a residence.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dirty="0"/>
              <a:t>The officers before starting the search should disclose their identity by showing their identity cards to the person in-charge of the premises.</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13</a:t>
            </a:fld>
            <a:endParaRPr lang="en-IN" altLang="en-US">
              <a:solidFill>
                <a:schemeClr val="bg1"/>
              </a:solidFill>
            </a:endParaRPr>
          </a:p>
        </p:txBody>
      </p:sp>
      <p:pic>
        <p:nvPicPr>
          <p:cNvPr id="8194" name="Picture 2" descr="Image result for raid ajay"/>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15942"/>
          <a:stretch/>
        </p:blipFill>
        <p:spPr bwMode="auto">
          <a:xfrm>
            <a:off x="5580112" y="1052736"/>
            <a:ext cx="3106688" cy="41764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14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14</a:t>
            </a:fld>
            <a:endParaRPr lang="en-IN" altLang="en-US">
              <a:solidFill>
                <a:schemeClr val="bg1"/>
              </a:solidFill>
            </a:endParaRPr>
          </a:p>
        </p:txBody>
      </p:sp>
      <p:sp>
        <p:nvSpPr>
          <p:cNvPr id="8" name="Content Placeholder 2"/>
          <p:cNvSpPr txBox="1">
            <a:spLocks/>
          </p:cNvSpPr>
          <p:nvPr/>
        </p:nvSpPr>
        <p:spPr>
          <a:xfrm>
            <a:off x="396479" y="620688"/>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The search warrant should be executed before the start of the search by showing the same to the person in-charge of the premises and his signature should be taken on the body of the search warrant in token of having seen the same. The signatures of at least two witnesses should also be taken on the body of the search warrant.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search should be made in the presence of at least two independent witnesses of the locality. If no such inhabitants are available /willing, the inhabitants of any other locality should be asked to be witness to the search. The witnesses should be briefed about the purpose of the search.</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 xmlns:p14="http://schemas.microsoft.com/office/powerpoint/2010/main" val="294589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15</a:t>
            </a:fld>
            <a:endParaRPr lang="en-IN" altLang="en-US">
              <a:solidFill>
                <a:schemeClr val="bg1"/>
              </a:solidFill>
            </a:endParaRPr>
          </a:p>
        </p:txBody>
      </p:sp>
      <p:sp>
        <p:nvSpPr>
          <p:cNvPr id="8" name="Content Placeholder 2"/>
          <p:cNvSpPr txBox="1">
            <a:spLocks/>
          </p:cNvSpPr>
          <p:nvPr/>
        </p:nvSpPr>
        <p:spPr>
          <a:xfrm>
            <a:off x="317454" y="1100043"/>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Both before the start of the search, and after its completion, the team of officers conducting the search and the accompanying witnesses should offer themselves for their personal search to the person in-charge of the premises being searched.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A </a:t>
            </a:r>
            <a:r>
              <a:rPr lang="en-IN" sz="2800" b="1" dirty="0" err="1"/>
              <a:t>Panchnama</a:t>
            </a:r>
            <a:r>
              <a:rPr lang="en-IN" sz="2800" b="1" dirty="0"/>
              <a:t> / </a:t>
            </a:r>
            <a:r>
              <a:rPr lang="en-IN" sz="2800" b="1" dirty="0" err="1"/>
              <a:t>Mahazar</a:t>
            </a:r>
            <a:r>
              <a:rPr lang="en-IN" sz="2800" b="1" dirty="0"/>
              <a:t> </a:t>
            </a:r>
            <a:r>
              <a:rPr lang="en-IN" sz="2800" dirty="0"/>
              <a:t>of the proceedings of the search should necessarily be prepared on the spot. A list of all goods, documents recovered and seized/detained should be prepared and annexed to the </a:t>
            </a:r>
            <a:r>
              <a:rPr lang="en-IN" sz="2800" dirty="0" err="1"/>
              <a:t>Panchnama</a:t>
            </a:r>
            <a:r>
              <a:rPr lang="en-IN" sz="2800" dirty="0"/>
              <a:t>/</a:t>
            </a:r>
            <a:r>
              <a:rPr lang="en-IN" sz="2800" dirty="0" err="1"/>
              <a:t>Mahazar</a:t>
            </a:r>
            <a:r>
              <a:rPr lang="en-IN" sz="2800" dirty="0"/>
              <a:t>.</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 xmlns:p14="http://schemas.microsoft.com/office/powerpoint/2010/main" val="1838056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16</a:t>
            </a:fld>
            <a:endParaRPr lang="en-IN" altLang="en-US">
              <a:solidFill>
                <a:schemeClr val="bg1"/>
              </a:solidFill>
            </a:endParaRPr>
          </a:p>
        </p:txBody>
      </p:sp>
      <p:sp>
        <p:nvSpPr>
          <p:cNvPr id="8" name="Content Placeholder 2"/>
          <p:cNvSpPr txBox="1">
            <a:spLocks/>
          </p:cNvSpPr>
          <p:nvPr/>
        </p:nvSpPr>
        <p:spPr>
          <a:xfrm>
            <a:off x="395536" y="1508893"/>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issuing authority of search warrant should maintain register of records of search warrant issued and the returned and used search warrants should be kept in records.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A copy of the </a:t>
            </a:r>
            <a:r>
              <a:rPr lang="en-IN" sz="2800" dirty="0" err="1"/>
              <a:t>Panchnama</a:t>
            </a:r>
            <a:r>
              <a:rPr lang="en-IN" sz="2800" dirty="0"/>
              <a:t> / </a:t>
            </a:r>
            <a:r>
              <a:rPr lang="en-IN" sz="2800" dirty="0" err="1"/>
              <a:t>Mahazar</a:t>
            </a:r>
            <a:r>
              <a:rPr lang="en-IN" sz="2800" dirty="0"/>
              <a:t> along with its annexure should be given to the person </a:t>
            </a:r>
            <a:r>
              <a:rPr lang="en-IN" sz="2800" dirty="0" err="1"/>
              <a:t>incharge</a:t>
            </a:r>
            <a:r>
              <a:rPr lang="en-IN" sz="2800" dirty="0"/>
              <a:t>/owner of the premises being searched under acknowledgement.</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 xmlns:p14="http://schemas.microsoft.com/office/powerpoint/2010/main" val="354810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SUMMONS</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17</a:t>
            </a:fld>
            <a:endParaRPr lang="en-IN" altLang="en-US">
              <a:solidFill>
                <a:schemeClr val="bg1"/>
              </a:solidFill>
            </a:endParaRPr>
          </a:p>
        </p:txBody>
      </p:sp>
      <p:sp>
        <p:nvSpPr>
          <p:cNvPr id="8" name="Content Placeholder 2"/>
          <p:cNvSpPr txBox="1">
            <a:spLocks/>
          </p:cNvSpPr>
          <p:nvPr/>
        </p:nvSpPr>
        <p:spPr>
          <a:xfrm>
            <a:off x="396479" y="836712"/>
            <a:ext cx="8386795" cy="568863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Notices/summons requiring presence of the Managing Director and senior officer should not be with threats or warning that they would be punished or prosecuted.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Even when facts are to be ascertained and documents are required, personal presence of senior officer may not be necessary unless there are compelling reasons.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letters/notices must be appropriately worded.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It should not intimidate and be minatory.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pt-BR" sz="2800" dirty="0"/>
              <a:t>[2018] 100 taxmann.com 307 (Delhi)</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 xmlns:p14="http://schemas.microsoft.com/office/powerpoint/2010/main" val="35105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smtClean="0"/>
              <a:t>BURNING ISSUES IN HIGH COURT</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18</a:t>
            </a:fld>
            <a:endParaRPr lang="en-IN" altLang="en-US">
              <a:solidFill>
                <a:schemeClr val="bg1"/>
              </a:solidFill>
            </a:endParaRPr>
          </a:p>
        </p:txBody>
      </p:sp>
      <p:sp>
        <p:nvSpPr>
          <p:cNvPr id="8" name="Content Placeholder 2"/>
          <p:cNvSpPr txBox="1">
            <a:spLocks/>
          </p:cNvSpPr>
          <p:nvPr/>
        </p:nvSpPr>
        <p:spPr>
          <a:xfrm>
            <a:off x="396479" y="836712"/>
            <a:ext cx="8386795" cy="568863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itchFamily="2" charset="2"/>
              <a:buChar char="v"/>
            </a:pPr>
            <a:r>
              <a:rPr lang="en-US" sz="2800" dirty="0" smtClean="0">
                <a:latin typeface="Tahoma" pitchFamily="34" charset="0"/>
                <a:ea typeface="Tahoma" pitchFamily="34" charset="0"/>
                <a:cs typeface="Tahoma" pitchFamily="34" charset="0"/>
              </a:rPr>
              <a:t>Pending refund of ITC arising on account of export or inverted tax structure; </a:t>
            </a:r>
          </a:p>
          <a:p>
            <a:pPr algn="l">
              <a:buFont typeface="Wingdings" pitchFamily="2" charset="2"/>
              <a:buChar char="v"/>
            </a:pP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Recredit</a:t>
            </a:r>
            <a:r>
              <a:rPr lang="en-US" sz="2800" dirty="0" smtClean="0">
                <a:latin typeface="Tahoma" pitchFamily="34" charset="0"/>
                <a:ea typeface="Tahoma" pitchFamily="34" charset="0"/>
                <a:cs typeface="Tahoma" pitchFamily="34" charset="0"/>
              </a:rPr>
              <a:t> of rejected refund of ITC arising on account of export or inverted tax structure; </a:t>
            </a:r>
          </a:p>
          <a:p>
            <a:pPr algn="l">
              <a:buFont typeface="Wingdings" pitchFamily="2" charset="2"/>
              <a:buChar char="v"/>
            </a:pPr>
            <a:r>
              <a:rPr lang="en-US" sz="2800" dirty="0" smtClean="0">
                <a:latin typeface="Tahoma" pitchFamily="34" charset="0"/>
                <a:ea typeface="Tahoma" pitchFamily="34" charset="0"/>
                <a:cs typeface="Tahoma" pitchFamily="34" charset="0"/>
              </a:rPr>
              <a:t> Interest or compensation on delayed refund of ITC arising on account of export or inverted tax structure;</a:t>
            </a:r>
          </a:p>
          <a:p>
            <a:pPr algn="l">
              <a:buFont typeface="Wingdings" pitchFamily="2" charset="2"/>
              <a:buChar char="v"/>
            </a:pPr>
            <a:r>
              <a:rPr lang="en-US" sz="2800" dirty="0" smtClean="0">
                <a:latin typeface="Tahoma" pitchFamily="34" charset="0"/>
                <a:ea typeface="Tahoma" pitchFamily="34" charset="0"/>
                <a:cs typeface="Tahoma" pitchFamily="34" charset="0"/>
              </a:rPr>
              <a:t>Challenge to </a:t>
            </a:r>
            <a:r>
              <a:rPr lang="en-US" sz="2800" dirty="0" err="1" smtClean="0">
                <a:latin typeface="Tahoma" pitchFamily="34" charset="0"/>
                <a:ea typeface="Tahoma" pitchFamily="34" charset="0"/>
                <a:cs typeface="Tahoma" pitchFamily="34" charset="0"/>
              </a:rPr>
              <a:t>vires</a:t>
            </a:r>
            <a:r>
              <a:rPr lang="en-US" sz="2800" dirty="0" smtClean="0">
                <a:latin typeface="Tahoma" pitchFamily="34" charset="0"/>
                <a:ea typeface="Tahoma" pitchFamily="34" charset="0"/>
                <a:cs typeface="Tahoma" pitchFamily="34" charset="0"/>
              </a:rPr>
              <a:t> of Rule 89(5) of the CGST Rules, which does not allow refund of ITC on input services and capital goods in the case of inverted tax structure</a:t>
            </a:r>
          </a:p>
          <a:p>
            <a:pPr algn="l">
              <a:buFont typeface="Wingdings" pitchFamily="2" charset="2"/>
              <a:buChar char="v"/>
            </a:pPr>
            <a:r>
              <a:rPr lang="en-US" sz="2800" dirty="0" smtClean="0">
                <a:latin typeface="Tahoma" pitchFamily="34" charset="0"/>
                <a:ea typeface="Tahoma" pitchFamily="34" charset="0"/>
                <a:cs typeface="Tahoma" pitchFamily="34" charset="0"/>
              </a:rPr>
              <a:t>Challenge to </a:t>
            </a:r>
            <a:r>
              <a:rPr lang="en-US" sz="2800" dirty="0" err="1" smtClean="0">
                <a:latin typeface="Tahoma" pitchFamily="34" charset="0"/>
                <a:ea typeface="Tahoma" pitchFamily="34" charset="0"/>
                <a:cs typeface="Tahoma" pitchFamily="34" charset="0"/>
              </a:rPr>
              <a:t>vires</a:t>
            </a:r>
            <a:r>
              <a:rPr lang="en-US" sz="2800" dirty="0" smtClean="0">
                <a:latin typeface="Tahoma" pitchFamily="34" charset="0"/>
                <a:ea typeface="Tahoma" pitchFamily="34" charset="0"/>
                <a:cs typeface="Tahoma" pitchFamily="34" charset="0"/>
              </a:rPr>
              <a:t> of Rule 89(4) of the CGST Rules, which does not allow refund of ITC on capital goods in the case of exports;</a:t>
            </a:r>
          </a:p>
          <a:p>
            <a:pPr lvl="1" indent="-342900" algn="just">
              <a:lnSpc>
                <a:spcPct val="100000"/>
              </a:lnSpc>
              <a:spcBef>
                <a:spcPts val="450"/>
              </a:spcBef>
              <a:spcAft>
                <a:spcPts val="450"/>
              </a:spcAft>
              <a:buClr>
                <a:schemeClr val="tx2"/>
              </a:buClr>
              <a:defRPr/>
            </a:pPr>
            <a:endParaRPr lang="en-IN" sz="2800" dirty="0"/>
          </a:p>
        </p:txBody>
      </p:sp>
    </p:spTree>
    <p:extLst>
      <p:ext uri="{BB962C8B-B14F-4D97-AF65-F5344CB8AC3E}">
        <p14:creationId xmlns="" xmlns:p14="http://schemas.microsoft.com/office/powerpoint/2010/main" val="35105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smtClean="0"/>
              <a:t>BURNING ISSUES IN HIGH COURT</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19</a:t>
            </a:fld>
            <a:endParaRPr lang="en-IN" altLang="en-US">
              <a:solidFill>
                <a:schemeClr val="bg1"/>
              </a:solidFill>
            </a:endParaRPr>
          </a:p>
        </p:txBody>
      </p:sp>
      <p:sp>
        <p:nvSpPr>
          <p:cNvPr id="8" name="Content Placeholder 2"/>
          <p:cNvSpPr txBox="1">
            <a:spLocks/>
          </p:cNvSpPr>
          <p:nvPr/>
        </p:nvSpPr>
        <p:spPr>
          <a:xfrm>
            <a:off x="396479" y="836712"/>
            <a:ext cx="8386795" cy="568863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itchFamily="2" charset="2"/>
              <a:buChar char="v"/>
            </a:pPr>
            <a:r>
              <a:rPr lang="en-US" sz="2600" dirty="0" smtClean="0">
                <a:latin typeface="Tahoma" pitchFamily="34" charset="0"/>
                <a:ea typeface="Tahoma" pitchFamily="34" charset="0"/>
                <a:cs typeface="Tahoma" pitchFamily="34" charset="0"/>
              </a:rPr>
              <a:t>Constitutional </a:t>
            </a:r>
            <a:r>
              <a:rPr lang="en-US" sz="2600" dirty="0" smtClean="0">
                <a:latin typeface="Tahoma" pitchFamily="34" charset="0"/>
                <a:ea typeface="Tahoma" pitchFamily="34" charset="0"/>
                <a:cs typeface="Tahoma" pitchFamily="34" charset="0"/>
              </a:rPr>
              <a:t>validity of Notifications and Circulars levying GST after 01.03.2019 on development rights on unsold stock on the date of issue of completion certificate under reverse charge mechanism on the developer; </a:t>
            </a:r>
          </a:p>
          <a:p>
            <a:pPr algn="l">
              <a:buFont typeface="Wingdings" pitchFamily="2" charset="2"/>
              <a:buChar char="v"/>
            </a:pPr>
            <a:r>
              <a:rPr lang="en-US" sz="2600" dirty="0" smtClean="0">
                <a:latin typeface="Tahoma" pitchFamily="34" charset="0"/>
                <a:ea typeface="Tahoma" pitchFamily="34" charset="0"/>
                <a:cs typeface="Tahoma" pitchFamily="34" charset="0"/>
              </a:rPr>
              <a:t> Constitutional validity of Notifications and Circulars levying GST on development rights prior to 01.03.2019 on the landowner; </a:t>
            </a:r>
          </a:p>
          <a:p>
            <a:pPr algn="l">
              <a:buFont typeface="Wingdings" pitchFamily="2" charset="2"/>
              <a:buChar char="v"/>
            </a:pPr>
            <a:r>
              <a:rPr lang="en-US" sz="2600" dirty="0" smtClean="0">
                <a:latin typeface="Tahoma" pitchFamily="34" charset="0"/>
                <a:ea typeface="Tahoma" pitchFamily="34" charset="0"/>
                <a:cs typeface="Tahoma" pitchFamily="34" charset="0"/>
              </a:rPr>
              <a:t> Any issues arising out of technical glitches on the common portal. </a:t>
            </a:r>
          </a:p>
          <a:p>
            <a:pPr algn="l">
              <a:buFont typeface="Wingdings" pitchFamily="2" charset="2"/>
              <a:buChar char="v"/>
            </a:pPr>
            <a:r>
              <a:rPr lang="en-US" sz="2600" dirty="0" smtClean="0">
                <a:latin typeface="Tahoma" pitchFamily="34" charset="0"/>
                <a:ea typeface="Tahoma" pitchFamily="34" charset="0"/>
                <a:cs typeface="Tahoma" pitchFamily="34" charset="0"/>
              </a:rPr>
              <a:t> Constitutional validity of Section 16(2)(c) of the CGST Act which seeks to deny ITC to a buyer of goods or services, if the tax charged in respect of supply of goods or services has not been actually paid to the Government by the supplier of goods or services; </a:t>
            </a:r>
          </a:p>
          <a:p>
            <a:pPr lvl="1" indent="-342900" algn="just">
              <a:lnSpc>
                <a:spcPct val="100000"/>
              </a:lnSpc>
              <a:spcBef>
                <a:spcPts val="450"/>
              </a:spcBef>
              <a:spcAft>
                <a:spcPts val="450"/>
              </a:spcAft>
              <a:buClr>
                <a:schemeClr val="tx2"/>
              </a:buClr>
              <a:buFont typeface="Wingdings" panose="05000000000000000000" pitchFamily="2" charset="2"/>
              <a:buChar char="§"/>
              <a:defRPr/>
            </a:pPr>
            <a:endParaRPr lang="en-IN" sz="2800" dirty="0"/>
          </a:p>
        </p:txBody>
      </p:sp>
    </p:spTree>
    <p:extLst>
      <p:ext uri="{BB962C8B-B14F-4D97-AF65-F5344CB8AC3E}">
        <p14:creationId xmlns="" xmlns:p14="http://schemas.microsoft.com/office/powerpoint/2010/main" val="35105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INSPECTION</a:t>
            </a:r>
            <a:endParaRPr lang="en-US" dirty="0"/>
          </a:p>
        </p:txBody>
      </p:sp>
      <p:sp>
        <p:nvSpPr>
          <p:cNvPr id="3" name="Content Placeholder 2"/>
          <p:cNvSpPr>
            <a:spLocks noGrp="1"/>
          </p:cNvSpPr>
          <p:nvPr>
            <p:ph idx="1"/>
          </p:nvPr>
        </p:nvSpPr>
        <p:spPr>
          <a:xfrm>
            <a:off x="214282" y="1214422"/>
            <a:ext cx="8572560" cy="4911741"/>
          </a:xfrm>
        </p:spPr>
        <p:txBody>
          <a:bodyPr>
            <a:normAutofit fontScale="92500" lnSpcReduction="10000"/>
          </a:bodyPr>
          <a:lstStyle/>
          <a:p>
            <a:r>
              <a:rPr lang="en-US" dirty="0" smtClean="0"/>
              <a:t>Power of Search and Seizure is investigation tool in the hands of revenue authorities, to gather evidences and unearth suppressed things and information so as to properly identify evasion of payment of tax and/ or contravention of any provisions of the law.</a:t>
            </a:r>
          </a:p>
          <a:p>
            <a:r>
              <a:rPr lang="en-US" dirty="0" smtClean="0"/>
              <a:t>Section 67 provides for Inspection as well as Search &amp; Seizure of goods. </a:t>
            </a:r>
          </a:p>
          <a:p>
            <a:r>
              <a:rPr lang="en-US" dirty="0" smtClean="0"/>
              <a:t>Inspection is much softer version of Search &amp; Seizure and are similar to Survey as enumerated under section 133A of the Income Tax Act 1961.</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smtClean="0"/>
              <a:t>BURNING ISSUES IN HIGH COURT</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20</a:t>
            </a:fld>
            <a:endParaRPr lang="en-IN" altLang="en-US">
              <a:solidFill>
                <a:schemeClr val="bg1"/>
              </a:solidFill>
            </a:endParaRPr>
          </a:p>
        </p:txBody>
      </p:sp>
      <p:sp>
        <p:nvSpPr>
          <p:cNvPr id="8" name="Content Placeholder 2"/>
          <p:cNvSpPr txBox="1">
            <a:spLocks/>
          </p:cNvSpPr>
          <p:nvPr/>
        </p:nvSpPr>
        <p:spPr>
          <a:xfrm>
            <a:off x="396479" y="836712"/>
            <a:ext cx="8386795" cy="568863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itchFamily="2" charset="2"/>
              <a:buChar char="v"/>
            </a:pPr>
            <a:r>
              <a:rPr lang="en-US" sz="2800" dirty="0" smtClean="0">
                <a:latin typeface="Tahoma" pitchFamily="34" charset="0"/>
                <a:ea typeface="Tahoma" pitchFamily="34" charset="0"/>
                <a:cs typeface="Tahoma" pitchFamily="34" charset="0"/>
              </a:rPr>
              <a:t>Demand for reversal of ITC under Section 16(4) of the CGST Act for credit availed after the due date of furnishing of the return under section 39 for the month of September following the end of financial year to which such invoice or debit note pertains or furnishing of the relevant annual return, whichever is earlier;</a:t>
            </a:r>
          </a:p>
          <a:p>
            <a:pPr algn="l">
              <a:buFont typeface="Wingdings" pitchFamily="2" charset="2"/>
              <a:buChar char="v"/>
            </a:pPr>
            <a:r>
              <a:rPr lang="en-US" sz="2800" dirty="0" smtClean="0">
                <a:latin typeface="Tahoma" pitchFamily="34" charset="0"/>
                <a:ea typeface="Tahoma" pitchFamily="34" charset="0"/>
                <a:cs typeface="Tahoma" pitchFamily="34" charset="0"/>
              </a:rPr>
              <a:t>Constitutional validity and </a:t>
            </a:r>
            <a:r>
              <a:rPr lang="en-US" sz="2800" dirty="0" err="1" smtClean="0">
                <a:latin typeface="Tahoma" pitchFamily="34" charset="0"/>
                <a:ea typeface="Tahoma" pitchFamily="34" charset="0"/>
                <a:cs typeface="Tahoma" pitchFamily="34" charset="0"/>
              </a:rPr>
              <a:t>vires</a:t>
            </a:r>
            <a:r>
              <a:rPr lang="en-US" sz="2800" dirty="0" smtClean="0">
                <a:latin typeface="Tahoma" pitchFamily="34" charset="0"/>
                <a:ea typeface="Tahoma" pitchFamily="34" charset="0"/>
                <a:cs typeface="Tahoma" pitchFamily="34" charset="0"/>
              </a:rPr>
              <a:t> of Section 43A(4) of the CGST Act and Rule 36(4) of the CGST Rules, to the extent that it seeks to restrict ITC available to a buyer of goods or services to the extent of 10% of the eligible credit, if invoices are not uploaded by the suppliers on the portal; </a:t>
            </a:r>
            <a:endParaRPr lang="en-IN" sz="2800" dirty="0"/>
          </a:p>
        </p:txBody>
      </p:sp>
    </p:spTree>
    <p:extLst>
      <p:ext uri="{BB962C8B-B14F-4D97-AF65-F5344CB8AC3E}">
        <p14:creationId xmlns="" xmlns:p14="http://schemas.microsoft.com/office/powerpoint/2010/main" val="351057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smtClean="0"/>
              <a:t>BURNING ISSUES IN HIGH COURT</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21</a:t>
            </a:fld>
            <a:endParaRPr lang="en-IN" altLang="en-US">
              <a:solidFill>
                <a:schemeClr val="bg1"/>
              </a:solidFill>
            </a:endParaRPr>
          </a:p>
        </p:txBody>
      </p:sp>
      <p:sp>
        <p:nvSpPr>
          <p:cNvPr id="8" name="Content Placeholder 2"/>
          <p:cNvSpPr txBox="1">
            <a:spLocks/>
          </p:cNvSpPr>
          <p:nvPr/>
        </p:nvSpPr>
        <p:spPr>
          <a:xfrm>
            <a:off x="396479" y="836712"/>
            <a:ext cx="8386795" cy="568863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itchFamily="2" charset="2"/>
              <a:buChar char="v"/>
            </a:pPr>
            <a:r>
              <a:rPr lang="en-US" sz="2800" dirty="0" smtClean="0">
                <a:latin typeface="Tahoma" pitchFamily="34" charset="0"/>
                <a:ea typeface="Tahoma" pitchFamily="34" charset="0"/>
                <a:cs typeface="Tahoma" pitchFamily="34" charset="0"/>
              </a:rPr>
              <a:t>ITC </a:t>
            </a:r>
            <a:r>
              <a:rPr lang="en-US" sz="2800" dirty="0" smtClean="0">
                <a:latin typeface="Tahoma" pitchFamily="34" charset="0"/>
                <a:ea typeface="Tahoma" pitchFamily="34" charset="0"/>
                <a:cs typeface="Tahoma" pitchFamily="34" charset="0"/>
              </a:rPr>
              <a:t>blocked on portal by the department for non payment of tax or non filing of return by supplier; </a:t>
            </a:r>
          </a:p>
          <a:p>
            <a:pPr algn="l">
              <a:buFont typeface="Wingdings" pitchFamily="2" charset="2"/>
              <a:buChar char="v"/>
            </a:pPr>
            <a:r>
              <a:rPr lang="en-US" sz="2800" dirty="0" smtClean="0">
                <a:latin typeface="Tahoma" pitchFamily="34" charset="0"/>
                <a:ea typeface="Tahoma" pitchFamily="34" charset="0"/>
                <a:cs typeface="Tahoma" pitchFamily="34" charset="0"/>
              </a:rPr>
              <a:t>Constitutional validity of Section 28 of the Central Goods and Services Tax (Amendment) Act, 2018 which seeks to retrospectively disallow the transition and carry forward of CENVAT Credit of EC, SHEC and KKC into the GST regime. </a:t>
            </a:r>
          </a:p>
          <a:p>
            <a:pPr algn="l">
              <a:buFont typeface="Wingdings" pitchFamily="2" charset="2"/>
              <a:buChar char="v"/>
            </a:pPr>
            <a:r>
              <a:rPr lang="en-US" sz="2800" dirty="0" smtClean="0">
                <a:latin typeface="Tahoma" pitchFamily="34" charset="0"/>
                <a:ea typeface="Tahoma" pitchFamily="34" charset="0"/>
                <a:cs typeface="Tahoma" pitchFamily="34" charset="0"/>
              </a:rPr>
              <a:t> Freezing of bank accounts in the course of any enquiry/investigation proceedings. </a:t>
            </a:r>
          </a:p>
          <a:p>
            <a:pPr algn="l">
              <a:buFont typeface="Wingdings" pitchFamily="2" charset="2"/>
              <a:buChar char="v"/>
            </a:pPr>
            <a:r>
              <a:rPr lang="en-US" sz="2800" dirty="0" smtClean="0">
                <a:latin typeface="Tahoma" pitchFamily="34" charset="0"/>
                <a:ea typeface="Tahoma" pitchFamily="34" charset="0"/>
                <a:cs typeface="Tahoma" pitchFamily="34" charset="0"/>
              </a:rPr>
              <a:t>Notice demanding reversal of ITC for availing credit after date prescribed in Section 16 of the CGST Act</a:t>
            </a:r>
            <a:r>
              <a:rPr lang="en-US" sz="2800" dirty="0" smtClean="0">
                <a:latin typeface="Tahoma" pitchFamily="34" charset="0"/>
                <a:ea typeface="Tahoma" pitchFamily="34" charset="0"/>
                <a:cs typeface="Tahoma" pitchFamily="34" charset="0"/>
              </a:rPr>
              <a:t>.</a:t>
            </a:r>
            <a:endParaRPr lang="en-IN" sz="2800" dirty="0"/>
          </a:p>
        </p:txBody>
      </p:sp>
    </p:spTree>
    <p:extLst>
      <p:ext uri="{BB962C8B-B14F-4D97-AF65-F5344CB8AC3E}">
        <p14:creationId xmlns="" xmlns:p14="http://schemas.microsoft.com/office/powerpoint/2010/main" val="35105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CIRCUMSTANCES FOR INITIATING INSPECTION</a:t>
            </a:r>
            <a:endParaRPr lang="en-US" dirty="0"/>
          </a:p>
        </p:txBody>
      </p:sp>
      <p:sp>
        <p:nvSpPr>
          <p:cNvPr id="3" name="Content Placeholder 2"/>
          <p:cNvSpPr>
            <a:spLocks noGrp="1"/>
          </p:cNvSpPr>
          <p:nvPr>
            <p:ph idx="1"/>
          </p:nvPr>
        </p:nvSpPr>
        <p:spPr>
          <a:xfrm>
            <a:off x="214282" y="1643050"/>
            <a:ext cx="8572560" cy="4786346"/>
          </a:xfrm>
        </p:spPr>
        <p:txBody>
          <a:bodyPr>
            <a:normAutofit/>
          </a:body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200" dirty="0" smtClean="0">
                <a:latin typeface="Times New Roman" panose="02020603050405020304" pitchFamily="18" charset="0"/>
                <a:cs typeface="Times New Roman" panose="02020603050405020304" pitchFamily="18" charset="0"/>
              </a:rPr>
              <a:t>An officer not below the rank of Joint Commissioner can authorise in writing an inspection </a:t>
            </a:r>
            <a:r>
              <a:rPr lang="en-IN" altLang="en-US" sz="2200" dirty="0" smtClean="0">
                <a:latin typeface="Times New Roman" panose="02020603050405020304" pitchFamily="18" charset="0"/>
                <a:ea typeface="Cambria Math" panose="02040503050406030204" pitchFamily="18" charset="0"/>
                <a:cs typeface="Times New Roman" panose="02020603050405020304" pitchFamily="18" charset="0"/>
              </a:rPr>
              <a:t>if he </a:t>
            </a:r>
            <a:r>
              <a:rPr lang="en-IN" altLang="en-US" sz="2200" b="1" i="1" dirty="0" smtClean="0">
                <a:latin typeface="Times New Roman" panose="02020603050405020304" pitchFamily="18" charset="0"/>
                <a:ea typeface="Cambria Math" panose="02040503050406030204" pitchFamily="18" charset="0"/>
                <a:cs typeface="Times New Roman" panose="02020603050405020304" pitchFamily="18" charset="0"/>
              </a:rPr>
              <a:t>has reasons to believe </a:t>
            </a:r>
            <a:r>
              <a:rPr lang="en-IN" altLang="en-US" sz="2200" smtClean="0">
                <a:latin typeface="Times New Roman" panose="02020603050405020304" pitchFamily="18" charset="0"/>
                <a:ea typeface="Cambria Math" panose="02040503050406030204" pitchFamily="18" charset="0"/>
                <a:cs typeface="Times New Roman" panose="02020603050405020304" pitchFamily="18" charset="0"/>
              </a:rPr>
              <a:t>that  has </a:t>
            </a:r>
            <a:r>
              <a:rPr lang="en-IN" altLang="en-US" sz="2200" dirty="0" smtClean="0">
                <a:latin typeface="Times New Roman" panose="02020603050405020304" pitchFamily="18" charset="0"/>
                <a:ea typeface="Cambria Math" panose="02040503050406030204" pitchFamily="18" charset="0"/>
                <a:cs typeface="Times New Roman" panose="02020603050405020304" pitchFamily="18" charset="0"/>
              </a:rPr>
              <a:t>done one of the following: </a:t>
            </a:r>
          </a:p>
          <a:p>
            <a:pPr marL="571500" lvl="2" algn="just">
              <a:lnSpc>
                <a:spcPct val="100000"/>
              </a:lnSpc>
              <a:spcBef>
                <a:spcPts val="450"/>
              </a:spcBef>
              <a:spcAft>
                <a:spcPts val="450"/>
              </a:spcAft>
              <a:buClr>
                <a:schemeClr val="tx2"/>
              </a:buClr>
              <a:defRPr/>
            </a:pPr>
            <a:r>
              <a:rPr lang="en-IN" altLang="en-US" sz="2200" dirty="0" err="1" smtClean="0">
                <a:latin typeface="Times New Roman" panose="02020603050405020304" pitchFamily="18" charset="0"/>
                <a:ea typeface="Cambria Math" panose="02040503050406030204" pitchFamily="18" charset="0"/>
                <a:cs typeface="Times New Roman" panose="02020603050405020304" pitchFamily="18" charset="0"/>
              </a:rPr>
              <a:t>i</a:t>
            </a:r>
            <a:r>
              <a:rPr lang="en-IN" altLang="en-US" sz="2200" dirty="0" smtClean="0">
                <a:latin typeface="Times New Roman" panose="02020603050405020304" pitchFamily="18" charset="0"/>
                <a:ea typeface="Cambria Math" panose="02040503050406030204" pitchFamily="18" charset="0"/>
                <a:cs typeface="Times New Roman" panose="02020603050405020304" pitchFamily="18" charset="0"/>
              </a:rPr>
              <a:t>. suppressed any transaction of supply; </a:t>
            </a:r>
          </a:p>
          <a:p>
            <a:pPr marL="571500" lvl="2" algn="just">
              <a:lnSpc>
                <a:spcPct val="100000"/>
              </a:lnSpc>
              <a:spcBef>
                <a:spcPts val="450"/>
              </a:spcBef>
              <a:spcAft>
                <a:spcPts val="450"/>
              </a:spcAft>
              <a:buClr>
                <a:schemeClr val="tx2"/>
              </a:buClr>
              <a:defRPr/>
            </a:pPr>
            <a:r>
              <a:rPr lang="en-IN" altLang="en-US" sz="2200" dirty="0" smtClean="0">
                <a:latin typeface="Times New Roman" panose="02020603050405020304" pitchFamily="18" charset="0"/>
                <a:ea typeface="Cambria Math" panose="02040503050406030204" pitchFamily="18" charset="0"/>
                <a:cs typeface="Times New Roman" panose="02020603050405020304" pitchFamily="18" charset="0"/>
              </a:rPr>
              <a:t>ii. suppressed stock of goods in hand; </a:t>
            </a:r>
          </a:p>
          <a:p>
            <a:pPr marL="571500" lvl="2" algn="just">
              <a:lnSpc>
                <a:spcPct val="100000"/>
              </a:lnSpc>
              <a:spcBef>
                <a:spcPts val="450"/>
              </a:spcBef>
              <a:spcAft>
                <a:spcPts val="450"/>
              </a:spcAft>
              <a:buClr>
                <a:schemeClr val="tx2"/>
              </a:buClr>
              <a:defRPr/>
            </a:pPr>
            <a:r>
              <a:rPr lang="en-IN" altLang="en-US" sz="2200" dirty="0" smtClean="0">
                <a:latin typeface="Times New Roman" panose="02020603050405020304" pitchFamily="18" charset="0"/>
                <a:ea typeface="Cambria Math" panose="02040503050406030204" pitchFamily="18" charset="0"/>
                <a:cs typeface="Times New Roman" panose="02020603050405020304" pitchFamily="18" charset="0"/>
              </a:rPr>
              <a:t>iii. claimed excess input tax credit; </a:t>
            </a:r>
          </a:p>
          <a:p>
            <a:pPr marL="571500" lvl="2" algn="just">
              <a:lnSpc>
                <a:spcPct val="100000"/>
              </a:lnSpc>
              <a:spcBef>
                <a:spcPts val="450"/>
              </a:spcBef>
              <a:spcAft>
                <a:spcPts val="450"/>
              </a:spcAft>
              <a:buClr>
                <a:schemeClr val="tx2"/>
              </a:buClr>
              <a:defRPr/>
            </a:pPr>
            <a:r>
              <a:rPr lang="en-IN" altLang="en-US" sz="2200" dirty="0" smtClean="0">
                <a:latin typeface="Times New Roman" panose="02020603050405020304" pitchFamily="18" charset="0"/>
                <a:ea typeface="Cambria Math" panose="02040503050406030204" pitchFamily="18" charset="0"/>
                <a:cs typeface="Times New Roman" panose="02020603050405020304" pitchFamily="18" charset="0"/>
              </a:rPr>
              <a:t>iv. contravened any provision of the Act/Rules to evade tax</a:t>
            </a:r>
            <a:r>
              <a:rPr lang="en-IN" altLang="en-US" dirty="0" smtClean="0">
                <a:latin typeface="Times New Roman" panose="02020603050405020304" pitchFamily="18" charset="0"/>
                <a:ea typeface="Cambria Math" panose="02040503050406030204" pitchFamily="18" charset="0"/>
                <a:cs typeface="Times New Roman" panose="02020603050405020304" pitchFamily="18" charset="0"/>
              </a:rPr>
              <a:t>.</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4</a:t>
            </a:fld>
            <a:endParaRPr lang="en-IN" altLang="en-US">
              <a:solidFill>
                <a:schemeClr val="bg1"/>
              </a:solidFill>
            </a:endParaRPr>
          </a:p>
        </p:txBody>
      </p:sp>
      <p:sp>
        <p:nvSpPr>
          <p:cNvPr id="8" name="Content Placeholder 2"/>
          <p:cNvSpPr txBox="1">
            <a:spLocks/>
          </p:cNvSpPr>
          <p:nvPr/>
        </p:nvSpPr>
        <p:spPr>
          <a:xfrm>
            <a:off x="395536" y="332656"/>
            <a:ext cx="8064896" cy="61206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400" dirty="0">
                <a:latin typeface="Times New Roman" panose="02020603050405020304" pitchFamily="18" charset="0"/>
                <a:cs typeface="Times New Roman" panose="02020603050405020304" pitchFamily="18" charset="0"/>
              </a:rPr>
              <a:t>Authorisation can be given to an officer to carry out inspection of any of the following: </a:t>
            </a:r>
          </a:p>
          <a:p>
            <a:pPr marL="571500" lvl="2" algn="just">
              <a:lnSpc>
                <a:spcPct val="100000"/>
              </a:lnSpc>
              <a:spcBef>
                <a:spcPts val="450"/>
              </a:spcBef>
              <a:spcAft>
                <a:spcPts val="450"/>
              </a:spcAft>
              <a:buClr>
                <a:schemeClr val="tx2"/>
              </a:buClr>
              <a:defRPr/>
            </a:pPr>
            <a:r>
              <a:rPr lang="en-IN" sz="2400" dirty="0" err="1">
                <a:latin typeface="Times New Roman" panose="02020603050405020304" pitchFamily="18" charset="0"/>
                <a:cs typeface="Times New Roman" panose="02020603050405020304" pitchFamily="18" charset="0"/>
              </a:rPr>
              <a:t>i</a:t>
            </a:r>
            <a:r>
              <a:rPr lang="en-IN" sz="2400" dirty="0">
                <a:latin typeface="Times New Roman" panose="02020603050405020304" pitchFamily="18" charset="0"/>
                <a:cs typeface="Times New Roman" panose="02020603050405020304" pitchFamily="18" charset="0"/>
              </a:rPr>
              <a:t>. any place registered/non-registered of business of a taxable person </a:t>
            </a:r>
          </a:p>
          <a:p>
            <a:pPr marL="571500" lvl="2" algn="just">
              <a:lnSpc>
                <a:spcPct val="100000"/>
              </a:lnSpc>
              <a:spcBef>
                <a:spcPts val="450"/>
              </a:spcBef>
              <a:spcAft>
                <a:spcPts val="450"/>
              </a:spcAft>
              <a:buClr>
                <a:schemeClr val="tx2"/>
              </a:buClr>
              <a:defRPr/>
            </a:pPr>
            <a:r>
              <a:rPr lang="en-IN" sz="2400" dirty="0">
                <a:latin typeface="Times New Roman" panose="02020603050405020304" pitchFamily="18" charset="0"/>
                <a:cs typeface="Times New Roman" panose="02020603050405020304" pitchFamily="18" charset="0"/>
              </a:rPr>
              <a:t>ii. any place of business of a person engaged in the business of transporting goods whether or not he is a registered taxable person </a:t>
            </a:r>
          </a:p>
          <a:p>
            <a:pPr marL="571500" lvl="2" algn="just">
              <a:lnSpc>
                <a:spcPct val="100000"/>
              </a:lnSpc>
              <a:spcBef>
                <a:spcPts val="450"/>
              </a:spcBef>
              <a:spcAft>
                <a:spcPts val="450"/>
              </a:spcAft>
              <a:buClr>
                <a:schemeClr val="tx2"/>
              </a:buClr>
              <a:defRPr/>
            </a:pPr>
            <a:r>
              <a:rPr lang="en-IN" sz="2400" dirty="0">
                <a:latin typeface="Times New Roman" panose="02020603050405020304" pitchFamily="18" charset="0"/>
                <a:cs typeface="Times New Roman" panose="02020603050405020304" pitchFamily="18" charset="0"/>
              </a:rPr>
              <a:t>iii. any place of business of an owner or an operator of a warehouse or a </a:t>
            </a:r>
            <a:r>
              <a:rPr lang="en-IN" sz="2400" dirty="0" err="1">
                <a:latin typeface="Times New Roman" panose="02020603050405020304" pitchFamily="18" charset="0"/>
                <a:cs typeface="Times New Roman" panose="02020603050405020304" pitchFamily="18" charset="0"/>
              </a:rPr>
              <a:t>godown</a:t>
            </a:r>
            <a:r>
              <a:rPr lang="en-IN" sz="2400" dirty="0">
                <a:latin typeface="Times New Roman" panose="02020603050405020304" pitchFamily="18" charset="0"/>
                <a:cs typeface="Times New Roman" panose="02020603050405020304" pitchFamily="18" charset="0"/>
              </a:rPr>
              <a:t>. [Section 67(1)]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400" dirty="0">
                <a:latin typeface="Times New Roman" panose="02020603050405020304" pitchFamily="18" charset="0"/>
                <a:cs typeface="Times New Roman" panose="02020603050405020304" pitchFamily="18" charset="0"/>
              </a:rPr>
              <a:t>Inspection is a softer provision than search and seizure.</a:t>
            </a:r>
            <a:endParaRPr lang="en-IN" altLang="en-US" sz="2400" dirty="0">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3074" name="Picture 2" descr="Image result for amazon warehouse indi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8629" y="4636276"/>
            <a:ext cx="4791478" cy="19511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3871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5</a:t>
            </a:fld>
            <a:endParaRPr lang="en-IN" altLang="en-US">
              <a:solidFill>
                <a:schemeClr val="bg1"/>
              </a:solidFill>
            </a:endParaRPr>
          </a:p>
        </p:txBody>
      </p:sp>
      <p:sp>
        <p:nvSpPr>
          <p:cNvPr id="8" name="Content Placeholder 2"/>
          <p:cNvSpPr txBox="1">
            <a:spLocks/>
          </p:cNvSpPr>
          <p:nvPr/>
        </p:nvSpPr>
        <p:spPr>
          <a:xfrm>
            <a:off x="396479" y="620688"/>
            <a:ext cx="8386795" cy="561662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It allows access to premises to verify whether evasion of tax has taken place.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If inspection </a:t>
            </a:r>
            <a:r>
              <a:rPr lang="en-IN" sz="2800" b="1" dirty="0"/>
              <a:t>leads to a reason to believe </a:t>
            </a:r>
            <a:r>
              <a:rPr lang="en-IN" sz="2800" dirty="0"/>
              <a:t>that goods liable to confiscation or documents relevant for any proceedings are secreted at any place, the premises may be then searched.</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Search is more invasive than inspection </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Search warrant can be issued if Joint Commissioner has reasons to believe pursuant to an inspection or otherwise that goods liable to confiscation or any documents or books or things relevant to any proceedings are secreted in any place [Section 67(2)] </a:t>
            </a:r>
          </a:p>
        </p:txBody>
      </p:sp>
    </p:spTree>
    <p:extLst>
      <p:ext uri="{BB962C8B-B14F-4D97-AF65-F5344CB8AC3E}">
        <p14:creationId xmlns="" xmlns:p14="http://schemas.microsoft.com/office/powerpoint/2010/main" val="183335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6</a:t>
            </a:fld>
            <a:endParaRPr lang="en-IN" altLang="en-US">
              <a:solidFill>
                <a:schemeClr val="bg1"/>
              </a:solidFill>
            </a:endParaRPr>
          </a:p>
        </p:txBody>
      </p:sp>
      <p:sp>
        <p:nvSpPr>
          <p:cNvPr id="8" name="Content Placeholder 2"/>
          <p:cNvSpPr txBox="1">
            <a:spLocks/>
          </p:cNvSpPr>
          <p:nvPr/>
        </p:nvSpPr>
        <p:spPr>
          <a:xfrm>
            <a:off x="395536" y="1055438"/>
            <a:ext cx="4823593"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b="1" dirty="0">
                <a:solidFill>
                  <a:srgbClr val="FF0000"/>
                </a:solidFill>
                <a:effectLst>
                  <a:outerShdw blurRad="38100" dist="38100" dir="2700000" algn="tl">
                    <a:srgbClr val="000000">
                      <a:alpha val="43137"/>
                    </a:srgbClr>
                  </a:outerShdw>
                </a:effectLst>
              </a:rPr>
              <a:t>Search warrant </a:t>
            </a:r>
            <a:r>
              <a:rPr lang="en-IN" sz="2800" dirty="0"/>
              <a:t>can be issued if Joint Commissioner has reasons to believe pursuant to an inspection or otherwise that goods liable to confiscation or any documents or books or things relevant to any proceedings are secreted in any place [Section 67(2)] </a:t>
            </a:r>
          </a:p>
        </p:txBody>
      </p:sp>
      <p:pic>
        <p:nvPicPr>
          <p:cNvPr id="5122" name="Picture 2" descr="Image result for search warrant indi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36096" y="1988840"/>
            <a:ext cx="3619500" cy="2381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410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7</a:t>
            </a:fld>
            <a:endParaRPr lang="en-IN" altLang="en-US">
              <a:solidFill>
                <a:schemeClr val="bg1"/>
              </a:solidFill>
            </a:endParaRPr>
          </a:p>
        </p:txBody>
      </p:sp>
      <p:sp>
        <p:nvSpPr>
          <p:cNvPr id="8" name="Content Placeholder 2"/>
          <p:cNvSpPr txBox="1">
            <a:spLocks/>
          </p:cNvSpPr>
          <p:nvPr/>
        </p:nvSpPr>
        <p:spPr>
          <a:xfrm>
            <a:off x="382006" y="486619"/>
            <a:ext cx="8304443"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During search, the authorised officer can force open door of any premises and break open any almirah, box, electronic devices etc. in which he suspects that any goods, accounts or documents are concealed and access to which is denied </a:t>
            </a:r>
          </a:p>
        </p:txBody>
      </p:sp>
      <p:pic>
        <p:nvPicPr>
          <p:cNvPr id="7" name="Picture 4" descr="Related image"/>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7731"/>
          <a:stretch/>
        </p:blipFill>
        <p:spPr bwMode="auto">
          <a:xfrm>
            <a:off x="4860032" y="2967410"/>
            <a:ext cx="4128393" cy="3388940"/>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Image result for daya breaking door cid"/>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799" t="1347" r="799" b="55568"/>
          <a:stretch/>
        </p:blipFill>
        <p:spPr bwMode="auto">
          <a:xfrm>
            <a:off x="611560" y="3257724"/>
            <a:ext cx="3744416" cy="2808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878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8</a:t>
            </a:fld>
            <a:endParaRPr lang="en-IN" altLang="en-US">
              <a:solidFill>
                <a:schemeClr val="bg1"/>
              </a:solidFill>
            </a:endParaRPr>
          </a:p>
        </p:txBody>
      </p:sp>
      <p:sp>
        <p:nvSpPr>
          <p:cNvPr id="8" name="Content Placeholder 2"/>
          <p:cNvSpPr txBox="1">
            <a:spLocks/>
          </p:cNvSpPr>
          <p:nvPr/>
        </p:nvSpPr>
        <p:spPr>
          <a:xfrm>
            <a:off x="300005" y="1326331"/>
            <a:ext cx="5640147"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The authorised officer can also seal the premises where the access is denied</a:t>
            </a:r>
          </a:p>
        </p:txBody>
      </p:sp>
      <p:pic>
        <p:nvPicPr>
          <p:cNvPr id="6146" name="Picture 2" descr="Image result for sealing the premis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6118" y="3140968"/>
            <a:ext cx="1910558" cy="25858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98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70" y="136526"/>
            <a:ext cx="6571060" cy="700186"/>
          </a:xfrm>
        </p:spPr>
        <p:txBody>
          <a:bodyPr rtlCol="0">
            <a:noAutofit/>
          </a:bodyPr>
          <a:lstStyle/>
          <a:p>
            <a:pPr>
              <a:defRPr/>
            </a:pPr>
            <a:r>
              <a:rPr lang="en-IN" sz="3600" dirty="0"/>
              <a:t>SEARCH</a:t>
            </a:r>
            <a:endParaRPr lang="en-IN" sz="3600" b="1" dirty="0"/>
          </a:p>
        </p:txBody>
      </p:sp>
      <p:sp>
        <p:nvSpPr>
          <p:cNvPr id="6349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EC3BC060-E463-46B7-B118-AD0A28D3F79A}" type="slidenum">
              <a:rPr lang="en-IN" altLang="en-US">
                <a:solidFill>
                  <a:schemeClr val="bg1"/>
                </a:solidFill>
              </a:rPr>
              <a:pPr>
                <a:spcBef>
                  <a:spcPct val="0"/>
                </a:spcBef>
                <a:buClrTx/>
                <a:buSzTx/>
                <a:buFontTx/>
                <a:buNone/>
              </a:pPr>
              <a:t>9</a:t>
            </a:fld>
            <a:endParaRPr lang="en-IN" altLang="en-US">
              <a:solidFill>
                <a:schemeClr val="bg1"/>
              </a:solidFill>
            </a:endParaRPr>
          </a:p>
        </p:txBody>
      </p:sp>
      <p:sp>
        <p:nvSpPr>
          <p:cNvPr id="8" name="Content Placeholder 2"/>
          <p:cNvSpPr txBox="1">
            <a:spLocks/>
          </p:cNvSpPr>
          <p:nvPr/>
        </p:nvSpPr>
        <p:spPr>
          <a:xfrm>
            <a:off x="467544" y="855234"/>
            <a:ext cx="8386795" cy="503001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Where any goods, documents, books or things are liable for seizure under sub-section (2) of section 67, the proper officer or an authorised officer shall make an order of seizure in </a:t>
            </a:r>
            <a:r>
              <a:rPr lang="en-IN" sz="2800" b="1" dirty="0"/>
              <a:t>FORM GST INS-02</a:t>
            </a:r>
            <a:r>
              <a:rPr lang="en-IN" sz="2800" dirty="0"/>
              <a:t>. [Rule 139(2)]</a:t>
            </a:r>
          </a:p>
          <a:p>
            <a:pPr lvl="1" indent="-342900" algn="just">
              <a:lnSpc>
                <a:spcPct val="100000"/>
              </a:lnSpc>
              <a:spcBef>
                <a:spcPts val="450"/>
              </a:spcBef>
              <a:spcAft>
                <a:spcPts val="450"/>
              </a:spcAft>
              <a:buClr>
                <a:schemeClr val="tx2"/>
              </a:buClr>
              <a:buFont typeface="Wingdings" panose="05000000000000000000" pitchFamily="2" charset="2"/>
              <a:buChar char="§"/>
              <a:defRPr/>
            </a:pPr>
            <a:r>
              <a:rPr lang="en-IN" sz="2800" dirty="0"/>
              <a:t> Where it is not practicable to seize any such goods, the proper officer or the authorised officer may serve on the owner or the custodian of the goods, an order of prohibition in </a:t>
            </a:r>
            <a:r>
              <a:rPr lang="en-IN" sz="2800" b="1" dirty="0"/>
              <a:t>FORM GST INS03 </a:t>
            </a:r>
            <a:r>
              <a:rPr lang="en-IN" sz="2800" dirty="0"/>
              <a:t>that he shall not remove, part with, or otherwise deal with the goods except with the previous permission of such officer. [Rule 139(4)]</a:t>
            </a:r>
          </a:p>
        </p:txBody>
      </p:sp>
    </p:spTree>
    <p:extLst>
      <p:ext uri="{BB962C8B-B14F-4D97-AF65-F5344CB8AC3E}">
        <p14:creationId xmlns="" xmlns:p14="http://schemas.microsoft.com/office/powerpoint/2010/main" val="1096703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1648</Words>
  <Application>Microsoft Office PowerPoint</Application>
  <PresentationFormat>On-screen Show (4:3)</PresentationFormat>
  <Paragraphs>114</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GST: Rights &amp; Obligations of Assesses during Inspection, Access to Business Premises &amp; Summons:  Burning Tax Issues in High Courts </vt:lpstr>
      <vt:lpstr>INSPECTION</vt:lpstr>
      <vt:lpstr>CIRCUMSTANCES FOR INITIATING INSPECTION</vt:lpstr>
      <vt:lpstr>Slide 4</vt:lpstr>
      <vt:lpstr>SEARCH</vt:lpstr>
      <vt:lpstr>SEARCH</vt:lpstr>
      <vt:lpstr>Slide 7</vt:lpstr>
      <vt:lpstr>SEARCH</vt:lpstr>
      <vt:lpstr>SEARCH</vt:lpstr>
      <vt:lpstr>SEARCH</vt:lpstr>
      <vt:lpstr>SEARCH</vt:lpstr>
      <vt:lpstr>SEARCH</vt:lpstr>
      <vt:lpstr>SEARCH</vt:lpstr>
      <vt:lpstr>SEARCH</vt:lpstr>
      <vt:lpstr>SEARCH</vt:lpstr>
      <vt:lpstr>SEARCH</vt:lpstr>
      <vt:lpstr>SUMMONS</vt:lpstr>
      <vt:lpstr>BURNING ISSUES IN HIGH COURT</vt:lpstr>
      <vt:lpstr>BURNING ISSUES IN HIGH COURT</vt:lpstr>
      <vt:lpstr>BURNING ISSUES IN HIGH COURT</vt:lpstr>
      <vt:lpstr>BURNING ISSUES IN HIGH COURT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TAX CREDIT</dc:title>
  <dc:creator>Vinay Kumar Shraff</dc:creator>
  <cp:lastModifiedBy>VINAY</cp:lastModifiedBy>
  <cp:revision>76</cp:revision>
  <dcterms:created xsi:type="dcterms:W3CDTF">2017-09-15T12:27:52Z</dcterms:created>
  <dcterms:modified xsi:type="dcterms:W3CDTF">2020-12-24T11:49:40Z</dcterms:modified>
</cp:coreProperties>
</file>